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BBD"/>
    <a:srgbClr val="0B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872" y="-2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19B3-053D-4C68-86C7-E3B95CD32B7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CD07-FD48-4D6A-B71E-92C7CDD0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19B3-053D-4C68-86C7-E3B95CD32B7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CD07-FD48-4D6A-B71E-92C7CDD0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4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19B3-053D-4C68-86C7-E3B95CD32B7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CD07-FD48-4D6A-B71E-92C7CDD0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7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19B3-053D-4C68-86C7-E3B95CD32B7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CD07-FD48-4D6A-B71E-92C7CDD0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0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19B3-053D-4C68-86C7-E3B95CD32B7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CD07-FD48-4D6A-B71E-92C7CDD0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7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19B3-053D-4C68-86C7-E3B95CD32B7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CD07-FD48-4D6A-B71E-92C7CDD0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19B3-053D-4C68-86C7-E3B95CD32B7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CD07-FD48-4D6A-B71E-92C7CDD0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3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19B3-053D-4C68-86C7-E3B95CD32B7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CD07-FD48-4D6A-B71E-92C7CDD0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8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19B3-053D-4C68-86C7-E3B95CD32B7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CD07-FD48-4D6A-B71E-92C7CDD0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8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19B3-053D-4C68-86C7-E3B95CD32B7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CD07-FD48-4D6A-B71E-92C7CDD0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19B3-053D-4C68-86C7-E3B95CD32B7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CD07-FD48-4D6A-B71E-92C7CDD0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3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19B3-053D-4C68-86C7-E3B95CD32B71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CD07-FD48-4D6A-B71E-92C7CDD0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4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mailto:marta_ruiz@pucpr.edu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005"/>
            <a:ext cx="6858000" cy="764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marta_ruiz\Backup Marta Ruiz - CEIBA\Pictures\logotipo-pucpr-universiap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252218"/>
            <a:ext cx="656561" cy="4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687572"/>
            <a:ext cx="6858000" cy="626534"/>
            <a:chOff x="0" y="869603"/>
            <a:chExt cx="6858000" cy="6265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69603"/>
              <a:ext cx="1371600" cy="6265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9255" y="875047"/>
              <a:ext cx="1338148" cy="6152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7177" y="872128"/>
              <a:ext cx="1000890" cy="6210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7841" y="869603"/>
              <a:ext cx="926082" cy="61684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/>
            <a:srcRect t="6320" b="12821"/>
            <a:stretch/>
          </p:blipFill>
          <p:spPr>
            <a:xfrm>
              <a:off x="4607964" y="878227"/>
              <a:ext cx="2250036" cy="60960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433008" y="1981200"/>
            <a:ext cx="552712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200" b="1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Descripción</a:t>
            </a:r>
            <a:r>
              <a:rPr lang="es-ES" sz="12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s-ES" sz="1200" b="1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1200" dirty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2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   Buenas </a:t>
            </a:r>
            <a:r>
              <a:rPr lang="es-ES" sz="12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prácticas de manufactura (</a:t>
            </a:r>
            <a:r>
              <a:rPr lang="es-ES" sz="12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GMP</a:t>
            </a:r>
            <a:r>
              <a:rPr lang="es-ES" sz="1200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)  es un taller que ofrece las pautas establecidas por los organismos que controlan la autorización y concesión de licencias de fabricación y venta de alimentos, medicamentos y productos farmacéuticos activos. </a:t>
            </a:r>
            <a:endParaRPr lang="es-ES" sz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200" b="1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Objetivos:</a:t>
            </a:r>
          </a:p>
          <a:p>
            <a:pPr algn="just"/>
            <a:endParaRPr lang="es-ES" sz="1200" b="1" dirty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Conocer la estructura y función de la FDA (</a:t>
            </a:r>
            <a:r>
              <a:rPr lang="es-ES" sz="1200" dirty="0" err="1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Food</a:t>
            </a:r>
            <a:r>
              <a:rPr lang="es-ES" sz="12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s-ES" sz="1200" dirty="0" err="1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Drug</a:t>
            </a:r>
            <a:r>
              <a:rPr lang="es-ES" sz="12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200" dirty="0" err="1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Administration</a:t>
            </a:r>
            <a:r>
              <a:rPr lang="es-ES" sz="12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Conocer el Código de las Regulaciones </a:t>
            </a:r>
            <a:r>
              <a:rPr lang="es-ES" sz="12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Federales </a:t>
            </a:r>
            <a:r>
              <a:rPr lang="es-ES" sz="12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(CFR) y de </a:t>
            </a:r>
            <a:r>
              <a:rPr lang="es-ES" sz="1200" dirty="0" err="1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cGMP’s</a:t>
            </a:r>
            <a:endParaRPr lang="es-ES" sz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Conocer los objetivos y requerimientos de </a:t>
            </a:r>
            <a:r>
              <a:rPr lang="es-ES" sz="1200" dirty="0" err="1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cGMP’s</a:t>
            </a:r>
            <a:endParaRPr lang="es-ES" sz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Conocer la ejecución de las Agencias Regulatorias</a:t>
            </a:r>
          </a:p>
          <a:p>
            <a:pPr algn="just"/>
            <a:endParaRPr lang="es-ES" sz="1200" dirty="0" smtClean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t"/>
            <a:r>
              <a:rPr lang="en-US" sz="1200" b="1" dirty="0" err="1" smtClean="0">
                <a:solidFill>
                  <a:srgbClr val="0B0BBD"/>
                </a:solidFill>
                <a:latin typeface="Cambria" panose="02040503050406030204" pitchFamily="18" charset="0"/>
              </a:rPr>
              <a:t>Temas</a:t>
            </a:r>
            <a:r>
              <a:rPr lang="en-US" sz="1200" b="1" dirty="0" smtClean="0">
                <a:solidFill>
                  <a:srgbClr val="0B0BBD"/>
                </a:solidFill>
                <a:latin typeface="Cambria" panose="02040503050406030204" pitchFamily="18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Agencias </a:t>
            </a:r>
            <a:r>
              <a:rPr lang="es-ES" sz="1200" dirty="0">
                <a:solidFill>
                  <a:srgbClr val="0B0BB5"/>
                </a:solidFill>
                <a:latin typeface="Cambria" panose="02040503050406030204" pitchFamily="18" charset="0"/>
              </a:rPr>
              <a:t>Regulatorias </a:t>
            </a:r>
            <a:r>
              <a:rPr lang="es-E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y Código de Regulación Federal</a:t>
            </a:r>
            <a:endParaRPr lang="es-ES" sz="1200" dirty="0">
              <a:solidFill>
                <a:srgbClr val="0B0BB5"/>
              </a:solidFill>
              <a:latin typeface="Cambria" panose="0204050305040603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Qué es la FDA, Estructura y Organización</a:t>
            </a:r>
            <a:endParaRPr lang="es-ES" sz="1200" dirty="0">
              <a:solidFill>
                <a:srgbClr val="0B0BB5"/>
              </a:solidFill>
              <a:latin typeface="Cambria" panose="0204050305040603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El </a:t>
            </a:r>
            <a:r>
              <a:rPr lang="es-E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Food</a:t>
            </a:r>
            <a:r>
              <a:rPr lang="es-E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, </a:t>
            </a:r>
            <a:r>
              <a:rPr lang="es-E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Drug</a:t>
            </a:r>
            <a:r>
              <a:rPr lang="es-E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 &amp; </a:t>
            </a:r>
            <a:r>
              <a:rPr lang="es-E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Cosmetic</a:t>
            </a:r>
            <a:r>
              <a:rPr lang="es-E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 </a:t>
            </a:r>
            <a:r>
              <a:rPr lang="es-E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Act</a:t>
            </a:r>
            <a:endParaRPr lang="es-ES" sz="1200" dirty="0">
              <a:solidFill>
                <a:srgbClr val="0B0BB5"/>
              </a:solidFill>
              <a:latin typeface="Cambria" panose="0204050305040603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CFR </a:t>
            </a:r>
            <a:r>
              <a:rPr lang="es-E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Overview</a:t>
            </a:r>
            <a:endParaRPr lang="es-ES" sz="1200" dirty="0">
              <a:solidFill>
                <a:srgbClr val="0B0BB5"/>
              </a:solidFill>
              <a:latin typeface="Cambria" panose="0204050305040603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PIC/S (</a:t>
            </a:r>
            <a:r>
              <a:rPr lang="es-E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Pharmaceutical</a:t>
            </a:r>
            <a:r>
              <a:rPr lang="es-E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 </a:t>
            </a:r>
            <a:r>
              <a:rPr lang="es-E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Inspection</a:t>
            </a:r>
            <a:r>
              <a:rPr lang="es-E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 </a:t>
            </a:r>
            <a:r>
              <a:rPr lang="es-E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Conventions</a:t>
            </a:r>
            <a:r>
              <a:rPr lang="es-E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)</a:t>
            </a:r>
            <a:endParaRPr lang="es-ES" sz="1200" dirty="0">
              <a:solidFill>
                <a:srgbClr val="0B0BB5"/>
              </a:solidFill>
              <a:latin typeface="Cambria" panose="0204050305040603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Importancia del GMP,  principios legales y sus consecuencias</a:t>
            </a:r>
            <a:endParaRPr lang="es-ES" sz="1200" dirty="0">
              <a:solidFill>
                <a:srgbClr val="0B0BB5"/>
              </a:solidFill>
              <a:latin typeface="Cambria" panose="0204050305040603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Varios</a:t>
            </a:r>
            <a:r>
              <a:rPr lang="en-U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 </a:t>
            </a:r>
            <a:r>
              <a:rPr lang="en-U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Requerimientos</a:t>
            </a:r>
            <a:r>
              <a:rPr lang="en-U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 de GMP y </a:t>
            </a:r>
            <a:r>
              <a:rPr lang="en-U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sus</a:t>
            </a:r>
            <a:r>
              <a:rPr lang="en-U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 </a:t>
            </a:r>
            <a:r>
              <a:rPr lang="en-U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regulaciones</a:t>
            </a:r>
            <a:endParaRPr lang="en-US" sz="1200" dirty="0" smtClean="0">
              <a:solidFill>
                <a:srgbClr val="0B0BB5"/>
              </a:solidFill>
              <a:latin typeface="Cambria" panose="0204050305040603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GDP (Good Documentation Practices)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QC Management en </a:t>
            </a:r>
            <a:r>
              <a:rPr lang="en-U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industrias</a:t>
            </a:r>
            <a:r>
              <a:rPr lang="en-U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 </a:t>
            </a:r>
            <a:r>
              <a:rPr lang="en-U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farmaceúticas</a:t>
            </a:r>
            <a:endParaRPr lang="en-US" sz="1200" dirty="0" smtClean="0">
              <a:solidFill>
                <a:srgbClr val="0B0BB5"/>
              </a:solidFill>
              <a:latin typeface="Cambria" panose="0204050305040603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QA (Quality Assurance)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Auditorías</a:t>
            </a:r>
            <a:r>
              <a:rPr lang="en-U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, </a:t>
            </a:r>
            <a:r>
              <a:rPr lang="en-U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objetivos</a:t>
            </a:r>
            <a:r>
              <a:rPr lang="en-U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, </a:t>
            </a:r>
            <a:r>
              <a:rPr lang="en-U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investigaciones</a:t>
            </a:r>
            <a:r>
              <a:rPr lang="en-U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 y </a:t>
            </a:r>
            <a:r>
              <a:rPr lang="en-U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beneficios</a:t>
            </a:r>
            <a:endParaRPr lang="en-US" sz="1200" dirty="0" smtClean="0">
              <a:solidFill>
                <a:srgbClr val="0B0BB5"/>
              </a:solidFill>
              <a:latin typeface="Cambria" panose="0204050305040603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Data Integrity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err="1" smtClean="0">
                <a:solidFill>
                  <a:srgbClr val="0B0BB5"/>
                </a:solidFill>
                <a:latin typeface="Cambria" panose="02040503050406030204" pitchFamily="18" charset="0"/>
              </a:rPr>
              <a:t>Inspecciones</a:t>
            </a:r>
            <a:endParaRPr lang="en-US" sz="1200" dirty="0" smtClean="0">
              <a:solidFill>
                <a:srgbClr val="0B0BB5"/>
              </a:solidFill>
              <a:latin typeface="Cambria" panose="020405030504060302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rgbClr val="0B0BB5"/>
                </a:solidFill>
                <a:latin typeface="Cambria" panose="02040503050406030204" pitchFamily="18" charset="0"/>
              </a:rPr>
              <a:t>Cost of new GMP’s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>
              <a:solidFill>
                <a:srgbClr val="0B0BB5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latin typeface="Cambria" panose="02040503050406030204" pitchFamily="18" charset="0"/>
            </a:endParaRPr>
          </a:p>
        </p:txBody>
      </p:sp>
      <p:pic>
        <p:nvPicPr>
          <p:cNvPr id="18" name="Picture 2" descr="GMP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r="13859" b="14552"/>
          <a:stretch/>
        </p:blipFill>
        <p:spPr bwMode="auto">
          <a:xfrm>
            <a:off x="5633156" y="3111428"/>
            <a:ext cx="968532" cy="9235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 Placeholder 66"/>
          <p:cNvSpPr txBox="1">
            <a:spLocks/>
          </p:cNvSpPr>
          <p:nvPr/>
        </p:nvSpPr>
        <p:spPr>
          <a:xfrm>
            <a:off x="478722" y="1694417"/>
            <a:ext cx="5805279" cy="5541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1050" b="1" dirty="0" smtClean="0">
                <a:latin typeface="Cambria" panose="02040503050406030204" pitchFamily="18" charset="0"/>
              </a:rPr>
              <a:t>PÚBLICO: CONTROL DE CALIDAD, BIÓLOGOS, MICROBIÓLOGOS,  MEDICAL DEVICE, </a:t>
            </a:r>
            <a:r>
              <a:rPr lang="es-PR" sz="1050" b="1" dirty="0">
                <a:latin typeface="Cambria" panose="02040503050406030204" pitchFamily="18" charset="0"/>
              </a:rPr>
              <a:t>FARMACÉUTICAS, </a:t>
            </a:r>
            <a:r>
              <a:rPr lang="es-PR" sz="1050" b="1" dirty="0" smtClean="0">
                <a:latin typeface="Cambria" panose="02040503050406030204" pitchFamily="18" charset="0"/>
              </a:rPr>
              <a:t>LABORATORIOS, ESTUDIANTES</a:t>
            </a:r>
            <a:r>
              <a:rPr lang="es-PR" sz="1050" b="1" dirty="0" smtClean="0">
                <a:latin typeface="Cambria" panose="02040503050406030204" pitchFamily="18" charset="0"/>
              </a:rPr>
              <a:t>, FACULTAD  </a:t>
            </a:r>
            <a:r>
              <a:rPr lang="es-PR" sz="1050" b="1" dirty="0" smtClean="0">
                <a:latin typeface="Cambria" panose="02040503050406030204" pitchFamily="18" charset="0"/>
              </a:rPr>
              <a:t>Y OTROS</a:t>
            </a:r>
            <a:endParaRPr lang="es-PR" sz="1050" b="1" dirty="0">
              <a:latin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367" y="1271742"/>
            <a:ext cx="4323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PR" sz="1200" b="1" dirty="0" smtClean="0">
                <a:solidFill>
                  <a:srgbClr val="0B0BBD"/>
                </a:solidFill>
                <a:latin typeface="Cambria" panose="02040503050406030204" pitchFamily="18" charset="0"/>
              </a:rPr>
              <a:t>CURSO: GMP (</a:t>
            </a:r>
            <a:r>
              <a:rPr lang="en-US" sz="1200" b="1" dirty="0" smtClean="0">
                <a:solidFill>
                  <a:srgbClr val="0B0BBD"/>
                </a:solidFill>
                <a:latin typeface="Cambria" panose="02040503050406030204" pitchFamily="18" charset="0"/>
              </a:rPr>
              <a:t>GOOD MANUFACTURING PRACTICE)</a:t>
            </a:r>
          </a:p>
          <a:p>
            <a:pPr algn="ctr">
              <a:lnSpc>
                <a:spcPct val="100000"/>
              </a:lnSpc>
            </a:pPr>
            <a:r>
              <a:rPr lang="en-US" sz="1200" b="1" dirty="0" smtClean="0">
                <a:solidFill>
                  <a:srgbClr val="0B0BBD"/>
                </a:solidFill>
                <a:latin typeface="Cambria" panose="02040503050406030204" pitchFamily="18" charset="0"/>
              </a:rPr>
              <a:t>(8 HRS CONTACTO) </a:t>
            </a:r>
          </a:p>
          <a:p>
            <a:pPr algn="ctr">
              <a:lnSpc>
                <a:spcPct val="100000"/>
              </a:lnSpc>
            </a:pPr>
            <a:endParaRPr lang="es-PR" sz="1200" b="1" dirty="0">
              <a:solidFill>
                <a:srgbClr val="0B0BBD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34" y="1314106"/>
            <a:ext cx="709242" cy="382635"/>
          </a:xfrm>
          <a:prstGeom prst="rect">
            <a:avLst/>
          </a:prstGeom>
        </p:spPr>
      </p:pic>
      <p:sp>
        <p:nvSpPr>
          <p:cNvPr id="22" name="Round Same Side Corner Rectangle 21"/>
          <p:cNvSpPr/>
          <p:nvPr/>
        </p:nvSpPr>
        <p:spPr>
          <a:xfrm>
            <a:off x="0" y="-2005"/>
            <a:ext cx="6858000" cy="687805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PONTIFICIA UNIVERSIDAD CATOLICA DE PUERTO RICO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CENTRO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DE ENSEÑANZA E INVESTIGACIÓN EN </a:t>
            </a:r>
            <a:endParaRPr lang="en-US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BIOTECNOLOGÍA 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Y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AGROBIOTECNOLOGÍA (CEIBA)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Cambria" pitchFamily="18" charset="0"/>
              </a:rPr>
            </a:br>
            <a:endParaRPr lang="en-US" sz="1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" name="Text Placeholder 73"/>
          <p:cNvSpPr txBox="1">
            <a:spLocks/>
          </p:cNvSpPr>
          <p:nvPr/>
        </p:nvSpPr>
        <p:spPr>
          <a:xfrm>
            <a:off x="0" y="7612033"/>
            <a:ext cx="6893376" cy="17139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1200" b="1" dirty="0" smtClean="0">
                <a:latin typeface="Cambria" panose="02040503050406030204" pitchFamily="18" charset="0"/>
              </a:rPr>
              <a:t>Fecha: sábado, </a:t>
            </a:r>
            <a:r>
              <a:rPr lang="es-PR" sz="1200" b="1" dirty="0" smtClean="0">
                <a:latin typeface="Cambria" panose="02040503050406030204" pitchFamily="18" charset="0"/>
              </a:rPr>
              <a:t>5 de octubre de 2019</a:t>
            </a:r>
            <a:endParaRPr lang="es-PR" sz="1200" b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s-PR" sz="1200" dirty="0" smtClean="0">
                <a:latin typeface="Cambria" panose="02040503050406030204" pitchFamily="18" charset="0"/>
              </a:rPr>
              <a:t>Horario9:00 </a:t>
            </a:r>
            <a:r>
              <a:rPr lang="es-PR" sz="1200" dirty="0" smtClean="0">
                <a:latin typeface="Cambria" panose="02040503050406030204" pitchFamily="18" charset="0"/>
              </a:rPr>
              <a:t>AM-6:00 </a:t>
            </a:r>
            <a:r>
              <a:rPr lang="es-PR" sz="1200" dirty="0">
                <a:latin typeface="Cambria" panose="02040503050406030204" pitchFamily="18" charset="0"/>
              </a:rPr>
              <a:t>PM : Registro: 8:30 am </a:t>
            </a:r>
            <a:endParaRPr lang="es-PR" sz="12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200" dirty="0" err="1" smtClean="0">
                <a:latin typeface="Cambria" panose="02040503050406030204" pitchFamily="18" charset="0"/>
              </a:rPr>
              <a:t>Conferenciante</a:t>
            </a:r>
            <a:r>
              <a:rPr lang="en-US" sz="1200" dirty="0" smtClean="0">
                <a:latin typeface="Cambria" panose="02040503050406030204" pitchFamily="18" charset="0"/>
              </a:rPr>
              <a:t>: Julio </a:t>
            </a:r>
            <a:r>
              <a:rPr lang="en-US" sz="1200" dirty="0" err="1" smtClean="0">
                <a:latin typeface="Cambria" panose="02040503050406030204" pitchFamily="18" charset="0"/>
              </a:rPr>
              <a:t>Lebrón</a:t>
            </a:r>
            <a:r>
              <a:rPr lang="en-US" sz="1200" dirty="0" smtClean="0">
                <a:latin typeface="Cambria" panose="02040503050406030204" pitchFamily="18" charset="0"/>
              </a:rPr>
              <a:t>, </a:t>
            </a:r>
            <a:r>
              <a:rPr lang="en-US" sz="1200" dirty="0" err="1" smtClean="0">
                <a:latin typeface="Cambria" panose="02040503050406030204" pitchFamily="18" charset="0"/>
              </a:rPr>
              <a:t>Presidente</a:t>
            </a:r>
            <a:r>
              <a:rPr lang="en-US" sz="1200" dirty="0" smtClean="0">
                <a:latin typeface="Cambria" panose="02040503050406030204" pitchFamily="18" charset="0"/>
              </a:rPr>
              <a:t> QCCS                                                           </a:t>
            </a:r>
            <a:endParaRPr lang="en-US" sz="12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200" dirty="0" smtClean="0">
                <a:latin typeface="Cambria" panose="02040503050406030204" pitchFamily="18" charset="0"/>
              </a:rPr>
              <a:t>Lugar: Sector </a:t>
            </a:r>
            <a:r>
              <a:rPr lang="en-US" sz="1200" dirty="0" err="1" smtClean="0">
                <a:latin typeface="Cambria" panose="02040503050406030204" pitchFamily="18" charset="0"/>
              </a:rPr>
              <a:t>Sabanetas</a:t>
            </a:r>
            <a:r>
              <a:rPr lang="en-US" sz="1200" dirty="0" smtClean="0">
                <a:latin typeface="Cambria" panose="02040503050406030204" pitchFamily="18" charset="0"/>
              </a:rPr>
              <a:t>, Ponce, PR</a:t>
            </a:r>
            <a:endParaRPr lang="es-PR" sz="12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s-PR" sz="1000" b="1" dirty="0">
                <a:latin typeface="Cambria" panose="02040503050406030204" pitchFamily="18" charset="0"/>
              </a:rPr>
              <a:t>COSTO: </a:t>
            </a:r>
            <a:r>
              <a:rPr lang="es-PR" sz="1000" b="1" dirty="0" smtClean="0">
                <a:latin typeface="Cambria" panose="02040503050406030204" pitchFamily="18" charset="0"/>
              </a:rPr>
              <a:t>$149.00 (Incluye merienda, almuerzo, materiales y certificado de </a:t>
            </a:r>
            <a:r>
              <a:rPr lang="es-PR" sz="1000" b="1" dirty="0" err="1" smtClean="0">
                <a:latin typeface="Cambria" panose="02040503050406030204" pitchFamily="18" charset="0"/>
              </a:rPr>
              <a:t>hrs</a:t>
            </a:r>
            <a:r>
              <a:rPr lang="es-PR" sz="1000" b="1" dirty="0" smtClean="0">
                <a:latin typeface="Cambria" panose="02040503050406030204" pitchFamily="18" charset="0"/>
              </a:rPr>
              <a:t> contacto</a:t>
            </a:r>
            <a:r>
              <a:rPr lang="es-PR" sz="1000" b="1" dirty="0" smtClean="0">
                <a:latin typeface="Cambria" panose="020405030504060302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es-PR" sz="1000" dirty="0">
                <a:latin typeface="Cambria" panose="02040503050406030204" pitchFamily="18" charset="0"/>
              </a:rPr>
              <a:t>PARA INFORMACIÓN Y RESERVACIONES: MARTA RUIZ DÍAZ 787-841-2000 EXT. 2675</a:t>
            </a:r>
          </a:p>
          <a:p>
            <a:pPr marL="0" indent="0" algn="ctr">
              <a:buNone/>
            </a:pPr>
            <a:r>
              <a:rPr lang="es-PR" sz="1000" dirty="0">
                <a:latin typeface="Cambria" panose="02040503050406030204" pitchFamily="18" charset="0"/>
              </a:rPr>
              <a:t>e mail: </a:t>
            </a:r>
            <a:r>
              <a:rPr lang="es-PR" sz="1000" dirty="0">
                <a:latin typeface="Cambria" panose="02040503050406030204" pitchFamily="18" charset="0"/>
                <a:hlinkClick r:id="rId10"/>
              </a:rPr>
              <a:t>marta_ruiz@pucpr.edu</a:t>
            </a:r>
            <a:r>
              <a:rPr lang="es-PR" sz="1000" dirty="0">
                <a:latin typeface="Cambria" panose="02040503050406030204" pitchFamily="18" charset="0"/>
              </a:rPr>
              <a:t>  </a:t>
            </a:r>
          </a:p>
          <a:p>
            <a:pPr marL="0" indent="0" algn="ctr">
              <a:buNone/>
            </a:pPr>
            <a:endParaRPr lang="es-PR" sz="10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s-PR" sz="1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s-PR" sz="1000" dirty="0" smtClean="0">
              <a:latin typeface="Cambria" panose="02040503050406030204" pitchFamily="18" charset="0"/>
            </a:endParaRPr>
          </a:p>
        </p:txBody>
      </p:sp>
      <p:sp>
        <p:nvSpPr>
          <p:cNvPr id="27" name="Text Placeholder 76"/>
          <p:cNvSpPr txBox="1">
            <a:spLocks/>
          </p:cNvSpPr>
          <p:nvPr/>
        </p:nvSpPr>
        <p:spPr>
          <a:xfrm>
            <a:off x="1546071" y="7707025"/>
            <a:ext cx="3820887" cy="76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PR" sz="1000" dirty="0"/>
          </a:p>
        </p:txBody>
      </p:sp>
    </p:spTree>
    <p:extLst>
      <p:ext uri="{BB962C8B-B14F-4D97-AF65-F5344CB8AC3E}">
        <p14:creationId xmlns:p14="http://schemas.microsoft.com/office/powerpoint/2010/main" val="2946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3572</TotalTime>
  <Words>281</Words>
  <Application>Microsoft Office PowerPoint</Application>
  <PresentationFormat>On-screen Show (4:3)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Verdana</vt:lpstr>
      <vt:lpstr>Wingdings</vt:lpstr>
      <vt:lpstr>Office Theme</vt:lpstr>
      <vt:lpstr>PowerPoint Presentation</vt:lpstr>
    </vt:vector>
  </TitlesOfParts>
  <Company>pucpr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ENSEÑANZA E INVESTIGACIÓN EN BIOTECNOLOGÍA Y AGROBIOTECNOLOGÍA (CEIBA)           EDUCACIÓN CONTINUA</dc:title>
  <dc:creator>Ruiz Díaz Marta</dc:creator>
  <cp:lastModifiedBy>Ruiz Díaz Marta</cp:lastModifiedBy>
  <cp:revision>174</cp:revision>
  <cp:lastPrinted>2018-03-23T19:09:29Z</cp:lastPrinted>
  <dcterms:created xsi:type="dcterms:W3CDTF">2013-08-29T17:49:04Z</dcterms:created>
  <dcterms:modified xsi:type="dcterms:W3CDTF">2019-08-20T13:22:47Z</dcterms:modified>
</cp:coreProperties>
</file>